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67" r:id="rId2"/>
    <p:sldId id="268" r:id="rId3"/>
    <p:sldId id="269"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7" autoAdjust="0"/>
  </p:normalViewPr>
  <p:slideViewPr>
    <p:cSldViewPr>
      <p:cViewPr varScale="1">
        <p:scale>
          <a:sx n="73" d="100"/>
          <a:sy n="73" d="100"/>
        </p:scale>
        <p:origin x="13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18.03.2020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a:t>
            </a:r>
            <a:r>
              <a:rPr lang="tr-TR" altLang="tr-TR" sz="3200" b="1" dirty="0" err="1" smtClean="0"/>
              <a:t>veTanıtım</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204 Kamuoyu ve Pazar Araştırmaları</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Burcu ALTIPARMAK</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1355920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2800" b="1" dirty="0" smtClean="0"/>
              <a:t>Kamuoyunun Kavramının Tarihsel Gelişimi</a:t>
            </a:r>
            <a:endParaRPr lang="tr-TR" altLang="tr-TR" sz="2800" b="1"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Hafta-3</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204 Kamuoyu ve Pazar Araştırmaları</a:t>
            </a:r>
            <a:endParaRPr lang="tr-TR" altLang="tr-TR" sz="3200" i="1" dirty="0"/>
          </a:p>
        </p:txBody>
      </p:sp>
    </p:spTree>
    <p:extLst>
      <p:ext uri="{BB962C8B-B14F-4D97-AF65-F5344CB8AC3E}">
        <p14:creationId xmlns:p14="http://schemas.microsoft.com/office/powerpoint/2010/main" val="225961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dirty="0" smtClean="0"/>
              <a:t>Dersin Kaynakları</a:t>
            </a:r>
            <a:endParaRPr lang="tr-TR" dirty="0"/>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r>
              <a:rPr lang="tr-TR" sz="2400" i="1" dirty="0" err="1" smtClean="0"/>
              <a:t>Celinda</a:t>
            </a:r>
            <a:r>
              <a:rPr lang="tr-TR" sz="2400" i="1" dirty="0" smtClean="0"/>
              <a:t> C. Lake, Pat </a:t>
            </a:r>
            <a:r>
              <a:rPr lang="tr-TR" sz="2400" i="1" dirty="0" err="1" smtClean="0"/>
              <a:t>Callbek</a:t>
            </a:r>
            <a:r>
              <a:rPr lang="tr-TR" sz="2400" i="1" dirty="0" smtClean="0"/>
              <a:t> </a:t>
            </a:r>
            <a:r>
              <a:rPr lang="tr-TR" sz="2400" i="1" dirty="0" err="1" smtClean="0"/>
              <a:t>Harper</a:t>
            </a:r>
            <a:r>
              <a:rPr lang="tr-TR" sz="2400" i="1" dirty="0" smtClean="0"/>
              <a:t>, Kamuoyu Araştırmaları, Eğitim Kitabevi Yayınları </a:t>
            </a:r>
          </a:p>
          <a:p>
            <a:r>
              <a:rPr lang="tr-TR" sz="2400" i="1" dirty="0" smtClean="0"/>
              <a:t>Kavak Bahtışen, Pazarlama ve Pazar Araştırmaları, Detay Yayıncılık,</a:t>
            </a:r>
          </a:p>
          <a:p>
            <a:r>
              <a:rPr lang="tr-TR" sz="2400" i="1" dirty="0" smtClean="0"/>
              <a:t>Güz Nurettin, Haberde Yönlendirme ve Kamuoyu Araştırmaları, Nobel Yayıncılık</a:t>
            </a:r>
          </a:p>
          <a:p>
            <a:r>
              <a:rPr lang="tr-TR" sz="2400" i="1" dirty="0" err="1" smtClean="0"/>
              <a:t>Terkan</a:t>
            </a:r>
            <a:r>
              <a:rPr lang="tr-TR" sz="2400" i="1" dirty="0" smtClean="0"/>
              <a:t> Banu, Gündem Belirleme, Tablet Kitabevi</a:t>
            </a:r>
          </a:p>
          <a:p>
            <a:r>
              <a:rPr lang="tr-TR" sz="2400" i="1" dirty="0" err="1" smtClean="0"/>
              <a:t>Arsev</a:t>
            </a:r>
            <a:r>
              <a:rPr lang="tr-TR" sz="2400" i="1" dirty="0" smtClean="0"/>
              <a:t> Bektaş, Kamuoyu İletişim ve Demokrasi, Bağlam Yayınevi</a:t>
            </a:r>
          </a:p>
          <a:p>
            <a:endParaRPr lang="tr-TR" dirty="0"/>
          </a:p>
        </p:txBody>
      </p:sp>
    </p:spTree>
    <p:extLst>
      <p:ext uri="{BB962C8B-B14F-4D97-AF65-F5344CB8AC3E}">
        <p14:creationId xmlns:p14="http://schemas.microsoft.com/office/powerpoint/2010/main" val="1304371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Eski Yunan’da Kamuoyu</a:t>
            </a:r>
          </a:p>
        </p:txBody>
      </p:sp>
      <p:sp>
        <p:nvSpPr>
          <p:cNvPr id="3" name="İçerik Yer Tutucusu 2"/>
          <p:cNvSpPr>
            <a:spLocks noGrp="1"/>
          </p:cNvSpPr>
          <p:nvPr>
            <p:ph idx="1"/>
          </p:nvPr>
        </p:nvSpPr>
        <p:spPr>
          <a:xfrm>
            <a:off x="997527" y="2457450"/>
            <a:ext cx="7630932" cy="3273137"/>
          </a:xfrm>
        </p:spPr>
        <p:txBody>
          <a:bodyPr>
            <a:normAutofit/>
          </a:bodyPr>
          <a:lstStyle/>
          <a:p>
            <a:pPr marL="0" indent="0">
              <a:buNone/>
            </a:pPr>
            <a:endParaRPr lang="tr-TR" sz="1800" b="1" dirty="0"/>
          </a:p>
          <a:p>
            <a:r>
              <a:rPr lang="tr-TR" sz="1800" b="1" dirty="0"/>
              <a:t>Eski Yunan’da coğrafi koşulların da etkisi ile halk küçük gruplar halinde toplanıyordu. Yunan siteleri çok küçük sosyal ve siyasal birliklerdi. M.Ö. 5. yüzyılda yetişkin erkeklerin, yurttaş olarak yönetime doğrudan katılma hakkını elde etmesi ile kendi kendilerini yönetme olanağına kavuşan site toplumu, doğrudan demokrasiyi bir siyasal sistem olarak </a:t>
            </a:r>
            <a:r>
              <a:rPr lang="tr-TR" sz="1800" b="1" dirty="0" err="1"/>
              <a:t>kurumsallaştırmıstır</a:t>
            </a:r>
            <a:r>
              <a:rPr lang="tr-TR" sz="1800" b="1" dirty="0"/>
              <a:t>.</a:t>
            </a:r>
          </a:p>
          <a:p>
            <a:r>
              <a:rPr lang="tr-TR" sz="1800" b="1" dirty="0"/>
              <a:t> Eski Yunan’ın siyasal kurumları modern demokrasi ile pek az benzerlik göstermekle beraber ilkel biçimiyle ortaya çıkan bir demokrasiden söz etmek mümkündür.</a:t>
            </a:r>
          </a:p>
        </p:txBody>
      </p:sp>
    </p:spTree>
    <p:extLst>
      <p:ext uri="{BB962C8B-B14F-4D97-AF65-F5344CB8AC3E}">
        <p14:creationId xmlns:p14="http://schemas.microsoft.com/office/powerpoint/2010/main" val="883592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94955" y="1636569"/>
            <a:ext cx="7433504" cy="3654098"/>
          </a:xfrm>
        </p:spPr>
        <p:txBody>
          <a:bodyPr>
            <a:normAutofit/>
          </a:bodyPr>
          <a:lstStyle/>
          <a:p>
            <a:r>
              <a:rPr lang="tr-TR" sz="1800" b="1" dirty="0"/>
              <a:t>Özgür yurttaşların katıldığı, yılda 40 kez toplanan </a:t>
            </a:r>
            <a:r>
              <a:rPr lang="tr-TR" sz="1800" b="1" dirty="0" err="1"/>
              <a:t>Ecclesia’da</a:t>
            </a:r>
            <a:r>
              <a:rPr lang="tr-TR" sz="1800" b="1" dirty="0"/>
              <a:t> siyasi sorunlar oylanıyordu. (Parkinson, 1984: 159). Burada siyasi sorunlar herkes tarafından tartışılabiliyor, kamuoyu bu tartışmalar sırasında oluşabiliyor veya değişebiliyordu.</a:t>
            </a:r>
          </a:p>
          <a:p>
            <a:endParaRPr lang="tr-TR" sz="1800" b="1" dirty="0"/>
          </a:p>
          <a:p>
            <a:r>
              <a:rPr lang="tr-TR" sz="1800" b="1" dirty="0"/>
              <a:t> Toplantı gündemi 4 gün önceden Atinalılara duyurularak, kanaatlerin oluşumu için ortam oluşturuluyordu. Toplantı sırasında ise gündem maddelerine geçildiğinde, başkan “kim konuşmak ister” sorusuyla tartışmayı başlatıyordu. (Uygun, 2003: 30).</a:t>
            </a:r>
          </a:p>
        </p:txBody>
      </p:sp>
    </p:spTree>
    <p:extLst>
      <p:ext uri="{BB962C8B-B14F-4D97-AF65-F5344CB8AC3E}">
        <p14:creationId xmlns:p14="http://schemas.microsoft.com/office/powerpoint/2010/main" val="3513058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97527" y="1428750"/>
            <a:ext cx="7630932" cy="3861917"/>
          </a:xfrm>
        </p:spPr>
        <p:txBody>
          <a:bodyPr>
            <a:normAutofit/>
          </a:bodyPr>
          <a:lstStyle/>
          <a:p>
            <a:endParaRPr lang="tr-TR" sz="1800" b="1" dirty="0"/>
          </a:p>
          <a:p>
            <a:endParaRPr lang="tr-TR" sz="1800" b="1" dirty="0"/>
          </a:p>
          <a:p>
            <a:endParaRPr lang="tr-TR" sz="1800" b="1" dirty="0"/>
          </a:p>
          <a:p>
            <a:r>
              <a:rPr lang="tr-TR" sz="1800" b="1" dirty="0"/>
              <a:t>Eski Yunan’da kamuoyunun bir başka oluşum yeri “tiyatro” idi. Euripides trajedileri ve </a:t>
            </a:r>
            <a:r>
              <a:rPr lang="tr-TR" sz="1800" b="1" dirty="0" err="1"/>
              <a:t>Aristofanes</a:t>
            </a:r>
            <a:r>
              <a:rPr lang="tr-TR" sz="1800" b="1" dirty="0"/>
              <a:t> komedileri yurttaşların site işlerine ilgisini uyandırıyor, artırıyordu. </a:t>
            </a:r>
            <a:r>
              <a:rPr lang="tr-TR" sz="1800" b="1" dirty="0" err="1"/>
              <a:t>Aristofanes’in</a:t>
            </a:r>
            <a:r>
              <a:rPr lang="tr-TR" sz="1800" b="1" dirty="0"/>
              <a:t> yazdığı komediler demokrasinin ve siyasal önderlerin eleştirisine dayanıyordu.</a:t>
            </a:r>
          </a:p>
        </p:txBody>
      </p:sp>
    </p:spTree>
    <p:extLst>
      <p:ext uri="{BB962C8B-B14F-4D97-AF65-F5344CB8AC3E}">
        <p14:creationId xmlns:p14="http://schemas.microsoft.com/office/powerpoint/2010/main" val="258010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Roma’da Kamuoyu</a:t>
            </a:r>
          </a:p>
        </p:txBody>
      </p:sp>
      <p:sp>
        <p:nvSpPr>
          <p:cNvPr id="3" name="İçerik Yer Tutucusu 2"/>
          <p:cNvSpPr>
            <a:spLocks noGrp="1"/>
          </p:cNvSpPr>
          <p:nvPr>
            <p:ph idx="1"/>
          </p:nvPr>
        </p:nvSpPr>
        <p:spPr>
          <a:xfrm>
            <a:off x="976746" y="2186647"/>
            <a:ext cx="7651714" cy="3523157"/>
          </a:xfrm>
        </p:spPr>
        <p:txBody>
          <a:bodyPr>
            <a:normAutofit/>
          </a:bodyPr>
          <a:lstStyle/>
          <a:p>
            <a:r>
              <a:rPr lang="tr-TR" sz="1800" b="1" dirty="0"/>
              <a:t>Roma’da site hayatı ve kent kültürü hâkim olduğu sürece kamuoyu önemli bir yer işgal etmekteydi.</a:t>
            </a:r>
          </a:p>
          <a:p>
            <a:r>
              <a:rPr lang="tr-TR" sz="1800" b="1" dirty="0"/>
              <a:t> Fetihler ile imparatorluk sınırları genişleyince kuvvetli bir haberleşme ve ulaştırma şebekesi kuran Roma, çeşitli dinleri, değerleri, siyasi ve ekonomik sistemleri olan kavimlerden haber alabiliyordu. </a:t>
            </a:r>
          </a:p>
          <a:p>
            <a:r>
              <a:rPr lang="tr-TR" sz="1800" b="1" dirty="0"/>
              <a:t>Ayrıca Senato müzakerelerinin kayıtları (</a:t>
            </a:r>
            <a:r>
              <a:rPr lang="tr-TR" sz="1800" b="1" dirty="0" err="1"/>
              <a:t>Acta</a:t>
            </a:r>
            <a:r>
              <a:rPr lang="tr-TR" sz="1800" b="1" dirty="0"/>
              <a:t> </a:t>
            </a:r>
            <a:r>
              <a:rPr lang="tr-TR" sz="1800" b="1" dirty="0" err="1"/>
              <a:t>Diurna</a:t>
            </a:r>
            <a:r>
              <a:rPr lang="tr-TR" sz="1800" b="1" dirty="0"/>
              <a:t>) yayımlanmaya başlanmış ve Sezar, M.Ö. 59’da bunların halk tarafından okunmasını sağlamıştır. </a:t>
            </a:r>
          </a:p>
          <a:p>
            <a:r>
              <a:rPr lang="tr-TR" sz="1800" b="1" dirty="0"/>
              <a:t>Hitabet, kamuoyunun oluşumunda önemli bir araç olarak görülmekteydi. </a:t>
            </a:r>
          </a:p>
        </p:txBody>
      </p:sp>
    </p:spTree>
    <p:extLst>
      <p:ext uri="{BB962C8B-B14F-4D97-AF65-F5344CB8AC3E}">
        <p14:creationId xmlns:p14="http://schemas.microsoft.com/office/powerpoint/2010/main" val="2712796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44694" y="1013114"/>
            <a:ext cx="6683765" cy="654628"/>
          </a:xfrm>
        </p:spPr>
        <p:txBody>
          <a:bodyPr/>
          <a:lstStyle/>
          <a:p>
            <a:r>
              <a:rPr lang="tr-TR" dirty="0"/>
              <a:t>Ortaçağ’da Kamuoyu</a:t>
            </a:r>
          </a:p>
        </p:txBody>
      </p:sp>
      <p:sp>
        <p:nvSpPr>
          <p:cNvPr id="3" name="İçerik Yer Tutucusu 2"/>
          <p:cNvSpPr>
            <a:spLocks noGrp="1"/>
          </p:cNvSpPr>
          <p:nvPr>
            <p:ph idx="1"/>
          </p:nvPr>
        </p:nvSpPr>
        <p:spPr>
          <a:xfrm>
            <a:off x="1012874" y="1667742"/>
            <a:ext cx="7965831" cy="4000499"/>
          </a:xfrm>
        </p:spPr>
        <p:txBody>
          <a:bodyPr>
            <a:noAutofit/>
          </a:bodyPr>
          <a:lstStyle/>
          <a:p>
            <a:r>
              <a:rPr lang="tr-TR" sz="1800" b="1" dirty="0"/>
              <a:t>Bu dönemde  iktidara üstünlük iddia eden kilisenin yanı sıra, feodalite, sosyal, siyasal, ekonomik ve hukuki düzeni belirlemiştir. Zaten kendilerini güçsüz bulan krallar, kiliseden yardım beklemişler, bu nedenle de ortaçağda feodalite kilisenin gücünün artmasına neden olmuştur. </a:t>
            </a:r>
          </a:p>
          <a:p>
            <a:endParaRPr lang="tr-TR" sz="1800" b="1" dirty="0"/>
          </a:p>
          <a:p>
            <a:r>
              <a:rPr lang="tr-TR" sz="1800" b="1" dirty="0"/>
              <a:t>Böyle bir ortamda rasyonel bilgiyi, dogmatik kilise hukukundan ayırmak mümkün değildir. Aynı ortam kamuoyunun gelişimini sağlayacak koşulların oluşmasına da engeldir.</a:t>
            </a:r>
          </a:p>
          <a:p>
            <a:endParaRPr lang="tr-TR" sz="1800" b="1" dirty="0"/>
          </a:p>
          <a:p>
            <a:r>
              <a:rPr lang="tr-TR" sz="1800" b="1" dirty="0"/>
              <a:t>Ortaçağ dönemi boyunca bir yandan senyörün diğer yandan da kilisenin baskısı altında yaşayan bireylerin özgür kanaatler oluşturması olası değildir.</a:t>
            </a:r>
          </a:p>
        </p:txBody>
      </p:sp>
    </p:spTree>
    <p:extLst>
      <p:ext uri="{BB962C8B-B14F-4D97-AF65-F5344CB8AC3E}">
        <p14:creationId xmlns:p14="http://schemas.microsoft.com/office/powerpoint/2010/main" val="2483591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Yeniçağ, Yakınçağ Kamuoyu</a:t>
            </a:r>
          </a:p>
        </p:txBody>
      </p:sp>
      <p:sp>
        <p:nvSpPr>
          <p:cNvPr id="3" name="İçerik Yer Tutucusu 2"/>
          <p:cNvSpPr>
            <a:spLocks noGrp="1"/>
          </p:cNvSpPr>
          <p:nvPr>
            <p:ph idx="1"/>
          </p:nvPr>
        </p:nvSpPr>
        <p:spPr>
          <a:xfrm>
            <a:off x="1266093" y="2457450"/>
            <a:ext cx="7362367" cy="2833217"/>
          </a:xfrm>
        </p:spPr>
        <p:txBody>
          <a:bodyPr>
            <a:normAutofit/>
          </a:bodyPr>
          <a:lstStyle/>
          <a:p>
            <a:r>
              <a:rPr lang="tr-TR" sz="1800" b="1" dirty="0"/>
              <a:t>XIII. yüzyıldan başlayarak, Batı Avrupa’da bir gelişme, değişme yaşanmıştır. Rönesans, reform hareketleri, dinin düşünce üzerindeki baskısının kaldırılmasına neden olmuştur.</a:t>
            </a:r>
          </a:p>
          <a:p>
            <a:endParaRPr lang="tr-TR" sz="1800" b="1" dirty="0"/>
          </a:p>
          <a:p>
            <a:r>
              <a:rPr lang="tr-TR" sz="1800" b="1" dirty="0"/>
              <a:t>Basılı eserlerin ve haberleşmenin artması, bireylerin olaylardan, yönetimden haberdar olmasına yol açmıştır. Bu gelişmeler kanaatlerin oluşmasını kolaylaştırmış ve kamuoyunun gelişmesini sağlamıştır.</a:t>
            </a:r>
          </a:p>
        </p:txBody>
      </p:sp>
    </p:spTree>
    <p:extLst>
      <p:ext uri="{BB962C8B-B14F-4D97-AF65-F5344CB8AC3E}">
        <p14:creationId xmlns:p14="http://schemas.microsoft.com/office/powerpoint/2010/main" val="3815888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71135" y="2154995"/>
            <a:ext cx="7457324" cy="3135672"/>
          </a:xfrm>
        </p:spPr>
        <p:txBody>
          <a:bodyPr>
            <a:normAutofit/>
          </a:bodyPr>
          <a:lstStyle/>
          <a:p>
            <a:r>
              <a:rPr lang="tr-TR" sz="1800" b="1" dirty="0"/>
              <a:t>Eserlerinde halkın sesinden, halk kalabalığının kararlılığı ve bilgeliğinden söz eden </a:t>
            </a:r>
            <a:r>
              <a:rPr lang="tr-TR" sz="1800" b="1" dirty="0" err="1"/>
              <a:t>Machiavelli</a:t>
            </a:r>
            <a:r>
              <a:rPr lang="tr-TR" sz="1800" b="1" dirty="0"/>
              <a:t>, “halk kalabalığının prensten daha bilge ve kararlı olduğu” sonucuna varmıştır. (</a:t>
            </a:r>
            <a:r>
              <a:rPr lang="tr-TR" sz="1800" b="1" dirty="0" err="1"/>
              <a:t>Agaoğulları</a:t>
            </a:r>
            <a:r>
              <a:rPr lang="tr-TR" sz="1800" b="1" dirty="0"/>
              <a:t>- Köker, 1991: 166-167). “</a:t>
            </a:r>
            <a:r>
              <a:rPr lang="tr-TR" sz="1800" b="1" dirty="0" err="1"/>
              <a:t>Discorsi</a:t>
            </a:r>
            <a:r>
              <a:rPr lang="tr-TR" sz="1800" b="1" dirty="0"/>
              <a:t>” adlı eserinde halkın sesinin hakkın sesine benzetilmesinin sebepsiz olmadığını açıklamıştır.</a:t>
            </a:r>
          </a:p>
          <a:p>
            <a:endParaRPr lang="tr-TR" sz="1800" b="1" dirty="0"/>
          </a:p>
          <a:p>
            <a:r>
              <a:rPr lang="tr-TR" sz="1800" b="1" dirty="0"/>
              <a:t>Rousseau, </a:t>
            </a:r>
            <a:r>
              <a:rPr lang="tr-TR" sz="1800" b="1" dirty="0" err="1"/>
              <a:t>Hegel</a:t>
            </a:r>
            <a:r>
              <a:rPr lang="tr-TR" sz="1800" b="1" dirty="0"/>
              <a:t>, </a:t>
            </a:r>
            <a:r>
              <a:rPr lang="tr-TR" sz="1800" b="1" dirty="0" err="1"/>
              <a:t>Hume</a:t>
            </a:r>
            <a:r>
              <a:rPr lang="tr-TR" sz="1800" b="1" dirty="0"/>
              <a:t> gibi düşünürler iktidarların kaynağını halktan almaları gerektiğini vurgulamışlardır.</a:t>
            </a:r>
          </a:p>
          <a:p>
            <a:endParaRPr lang="tr-TR" sz="1800" b="1" dirty="0"/>
          </a:p>
          <a:p>
            <a:endParaRPr lang="tr-TR" sz="1800" b="1" dirty="0"/>
          </a:p>
        </p:txBody>
      </p:sp>
    </p:spTree>
    <p:extLst>
      <p:ext uri="{BB962C8B-B14F-4D97-AF65-F5344CB8AC3E}">
        <p14:creationId xmlns:p14="http://schemas.microsoft.com/office/powerpoint/2010/main" val="3322589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dirty="0" smtClean="0"/>
              <a:t>Dersin Kaynakları</a:t>
            </a:r>
            <a:endParaRPr lang="tr-TR" dirty="0"/>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r>
              <a:rPr lang="tr-TR" sz="2400" i="1" dirty="0" err="1" smtClean="0"/>
              <a:t>Celinda</a:t>
            </a:r>
            <a:r>
              <a:rPr lang="tr-TR" sz="2400" i="1" dirty="0" smtClean="0"/>
              <a:t> C. Lake, Pat </a:t>
            </a:r>
            <a:r>
              <a:rPr lang="tr-TR" sz="2400" i="1" dirty="0" err="1" smtClean="0"/>
              <a:t>Callbek</a:t>
            </a:r>
            <a:r>
              <a:rPr lang="tr-TR" sz="2400" i="1" dirty="0" smtClean="0"/>
              <a:t> </a:t>
            </a:r>
            <a:r>
              <a:rPr lang="tr-TR" sz="2400" i="1" dirty="0" err="1" smtClean="0"/>
              <a:t>Harper</a:t>
            </a:r>
            <a:r>
              <a:rPr lang="tr-TR" sz="2400" i="1" dirty="0" smtClean="0"/>
              <a:t>, Kamuoyu Araştırmaları, Eğitim Kitabevi Yayınları </a:t>
            </a:r>
          </a:p>
          <a:p>
            <a:r>
              <a:rPr lang="tr-TR" sz="2400" i="1" dirty="0" smtClean="0"/>
              <a:t>Kavak Bahtışen, Pazarlama ve Pazar Araştırmaları, Detay Yayıncılık,</a:t>
            </a:r>
          </a:p>
          <a:p>
            <a:r>
              <a:rPr lang="tr-TR" sz="2400" i="1" dirty="0" smtClean="0"/>
              <a:t>Güz Nurettin, Haberde Yönlendirme ve Kamuoyu Araştırmaları, Nobel Yayıncılık</a:t>
            </a:r>
          </a:p>
          <a:p>
            <a:r>
              <a:rPr lang="tr-TR" sz="2400" i="1" dirty="0" err="1" smtClean="0"/>
              <a:t>Terkan</a:t>
            </a:r>
            <a:r>
              <a:rPr lang="tr-TR" sz="2400" i="1" dirty="0" smtClean="0"/>
              <a:t> Banu, Gündem Belirleme, Tablet Kitabevi</a:t>
            </a:r>
          </a:p>
          <a:p>
            <a:r>
              <a:rPr lang="tr-TR" sz="2400" i="1" dirty="0" err="1" smtClean="0"/>
              <a:t>Arsev</a:t>
            </a:r>
            <a:r>
              <a:rPr lang="tr-TR" sz="2400" i="1" dirty="0" smtClean="0"/>
              <a:t> Bektaş, Kamuoyu İletişim ve Demokrasi, Bağlam Yayınevi</a:t>
            </a:r>
          </a:p>
          <a:p>
            <a:endParaRPr lang="tr-TR" dirty="0"/>
          </a:p>
        </p:txBody>
      </p:sp>
    </p:spTree>
    <p:extLst>
      <p:ext uri="{BB962C8B-B14F-4D97-AF65-F5344CB8AC3E}">
        <p14:creationId xmlns:p14="http://schemas.microsoft.com/office/powerpoint/2010/main" val="3479973709"/>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ders 4</Template>
  <TotalTime>2</TotalTime>
  <Words>617</Words>
  <Application>Microsoft Office PowerPoint</Application>
  <PresentationFormat>Ekran Gösterisi (4:3)</PresentationFormat>
  <Paragraphs>48</Paragraphs>
  <Slides>11</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11</vt:i4>
      </vt:variant>
    </vt:vector>
  </HeadingPairs>
  <TitlesOfParts>
    <vt:vector size="13" baseType="lpstr">
      <vt:lpstr>Arial</vt:lpstr>
      <vt:lpstr>Varsayılan Tasarım</vt:lpstr>
      <vt:lpstr>PowerPoint Sunusu</vt:lpstr>
      <vt:lpstr>Kamuoyunun Kavramının Tarihsel Gelişimi</vt:lpstr>
      <vt:lpstr>Dersin Kaynakları</vt:lpstr>
      <vt:lpstr>Eski Yunan’da Kamuoyu</vt:lpstr>
      <vt:lpstr>PowerPoint Sunusu</vt:lpstr>
      <vt:lpstr>PowerPoint Sunusu</vt:lpstr>
      <vt:lpstr>Roma’da Kamuoyu</vt:lpstr>
      <vt:lpstr>Ortaçağ’da Kamuoyu</vt:lpstr>
      <vt:lpstr>Yeniçağ, Yakınçağ Kamuoyu</vt:lpstr>
      <vt:lpstr>PowerPoint Sunusu</vt:lpstr>
      <vt:lpstr>Dersin Kaynakları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Burcu</dc:creator>
  <cp:lastModifiedBy>Burcu</cp:lastModifiedBy>
  <cp:revision>1</cp:revision>
  <cp:lastPrinted>1601-01-01T00:00:00Z</cp:lastPrinted>
  <dcterms:created xsi:type="dcterms:W3CDTF">2020-03-18T11:00:38Z</dcterms:created>
  <dcterms:modified xsi:type="dcterms:W3CDTF">2020-03-18T11:03:30Z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